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Roboto Condensed"/>
      <p:regular r:id="rId39"/>
      <p:bold r:id="rId40"/>
      <p:italic r:id="rId41"/>
      <p:boldItalic r:id="rId42"/>
    </p:embeddedFont>
    <p:embeddedFont>
      <p:font typeface="Roboto Condensed Light"/>
      <p:regular r:id="rId43"/>
      <p:bold r:id="rId44"/>
      <p:italic r:id="rId45"/>
      <p:boldItalic r:id="rId46"/>
    </p:embeddedFont>
    <p:embeddedFont>
      <p:font typeface="Bahiana"/>
      <p:regular r:id="rId47"/>
    </p:embeddedFont>
    <p:embeddedFont>
      <p:font typeface="Proxima Nova Semibold"/>
      <p:regular r:id="rId48"/>
      <p:bold r:id="rId49"/>
      <p:boldItalic r:id="rId50"/>
    </p:embeddedFont>
    <p:embeddedFont>
      <p:font typeface="Barlow Semi Condensed"/>
      <p:regular r:id="rId51"/>
      <p:bold r:id="rId52"/>
      <p:italic r:id="rId53"/>
      <p:boldItalic r:id="rId54"/>
    </p:embeddedFont>
    <p:embeddedFont>
      <p:font typeface="Roboto Slab Regular"/>
      <p:regular r:id="rId55"/>
      <p:bold r:id="rId56"/>
    </p:embeddedFont>
    <p:embeddedFont>
      <p:font typeface="Barlow Semi Condensed SemiBol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BD0AF9-CB2E-4369-9996-E7E8795C5456}">
  <a:tblStyle styleId="{7CBD0AF9-CB2E-4369-9996-E7E8795C54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.fntdata"/><Relationship Id="rId42" Type="http://schemas.openxmlformats.org/officeDocument/2006/relationships/font" Target="fonts/RobotoCondensed-boldItalic.fntdata"/><Relationship Id="rId41" Type="http://schemas.openxmlformats.org/officeDocument/2006/relationships/font" Target="fonts/RobotoCondensed-italic.fntdata"/><Relationship Id="rId44" Type="http://schemas.openxmlformats.org/officeDocument/2006/relationships/font" Target="fonts/RobotoCondensedLight-bold.fntdata"/><Relationship Id="rId43" Type="http://schemas.openxmlformats.org/officeDocument/2006/relationships/font" Target="fonts/RobotoCondensedLight-regular.fntdata"/><Relationship Id="rId46" Type="http://schemas.openxmlformats.org/officeDocument/2006/relationships/font" Target="fonts/RobotoCondensedLight-boldItalic.fntdata"/><Relationship Id="rId45" Type="http://schemas.openxmlformats.org/officeDocument/2006/relationships/font" Target="fonts/RobotoCondensed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roximaNovaSemibold-regular.fntdata"/><Relationship Id="rId47" Type="http://schemas.openxmlformats.org/officeDocument/2006/relationships/font" Target="fonts/Bahiana-regular.fntdata"/><Relationship Id="rId49" Type="http://schemas.openxmlformats.org/officeDocument/2006/relationships/font" Target="fonts/ProximaNova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4.xml"/><Relationship Id="rId33" Type="http://schemas.openxmlformats.org/officeDocument/2006/relationships/font" Target="fonts/ProximaNova-italic.fntdata"/><Relationship Id="rId32" Type="http://schemas.openxmlformats.org/officeDocument/2006/relationships/font" Target="fonts/ProximaNova-bold.fntdata"/><Relationship Id="rId35" Type="http://schemas.openxmlformats.org/officeDocument/2006/relationships/font" Target="fonts/FiraSansExtraCondensedMedium-regular.fntdata"/><Relationship Id="rId34" Type="http://schemas.openxmlformats.org/officeDocument/2006/relationships/font" Target="fonts/ProximaNova-boldItalic.fntdata"/><Relationship Id="rId37" Type="http://schemas.openxmlformats.org/officeDocument/2006/relationships/font" Target="fonts/FiraSansExtraCondensedMedium-italic.fntdata"/><Relationship Id="rId36" Type="http://schemas.openxmlformats.org/officeDocument/2006/relationships/font" Target="fonts/FiraSansExtraCondensedMedium-bold.fntdata"/><Relationship Id="rId39" Type="http://schemas.openxmlformats.org/officeDocument/2006/relationships/font" Target="fonts/RobotoCondensed-regular.fntdata"/><Relationship Id="rId38" Type="http://schemas.openxmlformats.org/officeDocument/2006/relationships/font" Target="fonts/FiraSansExtraCondensed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arlowSemiCondensedSemiBol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SemiCondensed-regular.fntdata"/><Relationship Id="rId50" Type="http://schemas.openxmlformats.org/officeDocument/2006/relationships/font" Target="fonts/ProximaNovaSemibold-boldItalic.fntdata"/><Relationship Id="rId53" Type="http://schemas.openxmlformats.org/officeDocument/2006/relationships/font" Target="fonts/BarlowSemiCondensed-italic.fntdata"/><Relationship Id="rId52" Type="http://schemas.openxmlformats.org/officeDocument/2006/relationships/font" Target="fonts/BarlowSemiCondensed-bold.fntdata"/><Relationship Id="rId11" Type="http://schemas.openxmlformats.org/officeDocument/2006/relationships/slide" Target="slides/slide5.xml"/><Relationship Id="rId55" Type="http://schemas.openxmlformats.org/officeDocument/2006/relationships/font" Target="fonts/RobotoSlabRegular-regular.fntdata"/><Relationship Id="rId10" Type="http://schemas.openxmlformats.org/officeDocument/2006/relationships/slide" Target="slides/slide4.xml"/><Relationship Id="rId54" Type="http://schemas.openxmlformats.org/officeDocument/2006/relationships/font" Target="fonts/BarlowSemiCondensed-boldItalic.fntdata"/><Relationship Id="rId13" Type="http://schemas.openxmlformats.org/officeDocument/2006/relationships/slide" Target="slides/slide7.xml"/><Relationship Id="rId57" Type="http://schemas.openxmlformats.org/officeDocument/2006/relationships/font" Target="fonts/BarlowSemiCondensedSemiBold-regular.fntdata"/><Relationship Id="rId12" Type="http://schemas.openxmlformats.org/officeDocument/2006/relationships/slide" Target="slides/slide6.xml"/><Relationship Id="rId56" Type="http://schemas.openxmlformats.org/officeDocument/2006/relationships/font" Target="fonts/RobotoSlabRegular-bold.fntdata"/><Relationship Id="rId15" Type="http://schemas.openxmlformats.org/officeDocument/2006/relationships/slide" Target="slides/slide9.xml"/><Relationship Id="rId59" Type="http://schemas.openxmlformats.org/officeDocument/2006/relationships/font" Target="fonts/BarlowSemiCondensedSemiBold-italic.fntdata"/><Relationship Id="rId14" Type="http://schemas.openxmlformats.org/officeDocument/2006/relationships/slide" Target="slides/slide8.xml"/><Relationship Id="rId58" Type="http://schemas.openxmlformats.org/officeDocument/2006/relationships/font" Target="fonts/BarlowSemiCondensed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0c1df8b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0c1df8b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b0ecd7c68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b0ecd7c68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b0ecd7c68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b0ecd7c68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0ecd7c68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b0ecd7c68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bd56c9061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bd56c9061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0ecd7c68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b0ecd7c68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6b20e223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6b20e223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bd56c9061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6bd56c9061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0c1df8b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70c1df8b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0ecd7c68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0ecd7c6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be81bf08b_0_1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be81bf08b_0_1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b0ecd7c68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b0ecd7c68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b20e223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b20e223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bad27d065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6bad27d065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6b20e223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6b20e223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bad27d065_0_18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bad27d065_0_18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ba96a1c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ba96a1c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bd56c9061_0_2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bd56c9061_0_2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b0c48b29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b0c48b29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0ca6513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b0ca6513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be81bf08b_0_11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6be81bf08b_0_11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bad27d065_0_2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bad27d065_0_2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0ecd7c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0ecd7c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rect b="b" l="l" r="r" t="t"/>
            <a:pathLst>
              <a:path extrusionOk="0" h="209810" w="373045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/>
          <p:nvPr>
            <p:ph idx="1" type="subTitle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11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" name="Google Shape;280;p11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rect b="b" l="l" r="r" t="t"/>
            <a:pathLst>
              <a:path extrusionOk="0" h="208492" w="133139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2"/>
          <p:cNvSpPr txBox="1"/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5" name="Google Shape;285;p12"/>
          <p:cNvSpPr txBox="1"/>
          <p:nvPr>
            <p:ph hasCustomPrompt="1" idx="2" type="title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/>
          <p:nvPr>
            <p:ph idx="3" type="ctrTitle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p12"/>
          <p:cNvSpPr txBox="1"/>
          <p:nvPr>
            <p:ph hasCustomPrompt="1" idx="4" type="title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/>
          <p:nvPr>
            <p:ph idx="5" type="ctrTitle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12"/>
          <p:cNvSpPr txBox="1"/>
          <p:nvPr>
            <p:ph hasCustomPrompt="1" idx="6" type="title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/>
          <p:nvPr>
            <p:ph idx="7" type="ctrTitle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12"/>
          <p:cNvSpPr txBox="1"/>
          <p:nvPr>
            <p:ph hasCustomPrompt="1" idx="8" type="title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/>
          <p:nvPr>
            <p:ph idx="1" type="subTitle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2"/>
          <p:cNvSpPr txBox="1"/>
          <p:nvPr>
            <p:ph idx="9" type="subTitle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2"/>
          <p:cNvSpPr txBox="1"/>
          <p:nvPr>
            <p:ph idx="13" type="subTitle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2"/>
          <p:cNvSpPr txBox="1"/>
          <p:nvPr>
            <p:ph idx="14" type="subTitle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solidFill>
          <a:srgbClr val="43434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/>
          <p:nvPr>
            <p:ph idx="1" type="body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lphaLcPeriod"/>
              <a:defRPr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romanLcPeriod"/>
              <a:defRPr>
                <a:solidFill>
                  <a:srgbClr val="F3F3F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rabicPeriod"/>
              <a:defRPr>
                <a:solidFill>
                  <a:srgbClr val="F3F3F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lphaLcPeriod"/>
              <a:defRPr>
                <a:solidFill>
                  <a:srgbClr val="F3F3F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romanLcPeriod"/>
              <a:defRPr>
                <a:solidFill>
                  <a:srgbClr val="F3F3F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rabicPeriod"/>
              <a:defRPr>
                <a:solidFill>
                  <a:srgbClr val="F3F3F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lphaLcPeriod"/>
              <a:defRPr>
                <a:solidFill>
                  <a:srgbClr val="F3F3F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"/>
              <a:buAutoNum type="romanLcPeriod"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8" name="Google Shape;298;p13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-14900" y="500"/>
            <a:ext cx="9283400" cy="4927725"/>
          </a:xfrm>
          <a:custGeom>
            <a:rect b="b" l="l" r="r" t="t"/>
            <a:pathLst>
              <a:path extrusionOk="0" h="197109" w="371336">
                <a:moveTo>
                  <a:pt x="371336" y="100762"/>
                </a:moveTo>
                <a:lnTo>
                  <a:pt x="0" y="197109"/>
                </a:lnTo>
                <a:lnTo>
                  <a:pt x="57607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Google Shape;301;p14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4" name="Google Shape;304;p15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05" name="Google Shape;305;p1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5"/>
          <p:cNvSpPr/>
          <p:nvPr/>
        </p:nvSpPr>
        <p:spPr>
          <a:xfrm>
            <a:off x="-255775" y="0"/>
            <a:ext cx="9502875" cy="2419200"/>
          </a:xfrm>
          <a:custGeom>
            <a:rect b="b" l="l" r="r" t="t"/>
            <a:pathLst>
              <a:path extrusionOk="0" h="96768" w="380115">
                <a:moveTo>
                  <a:pt x="380115" y="77096"/>
                </a:moveTo>
                <a:lnTo>
                  <a:pt x="338289" y="0"/>
                </a:lnTo>
                <a:lnTo>
                  <a:pt x="0" y="96768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ONLY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6" name="Google Shape;326;p1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27" name="Google Shape;327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TITLE_ONLY_2_1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ONLY_2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0" name="Google Shape;370;p18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71" name="Google Shape;371;p18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18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"/>
          <p:cNvSpPr txBox="1"/>
          <p:nvPr>
            <p:ph idx="1" type="subTitle"/>
          </p:nvPr>
        </p:nvSpPr>
        <p:spPr>
          <a:xfrm>
            <a:off x="6183627" y="38654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92" name="Google Shape;392;p19"/>
          <p:cNvSpPr txBox="1"/>
          <p:nvPr>
            <p:ph hasCustomPrompt="1" type="title"/>
          </p:nvPr>
        </p:nvSpPr>
        <p:spPr>
          <a:xfrm>
            <a:off x="6183642" y="35117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3" name="Google Shape;393;p19"/>
          <p:cNvSpPr txBox="1"/>
          <p:nvPr>
            <p:ph idx="2" type="subTitle"/>
          </p:nvPr>
        </p:nvSpPr>
        <p:spPr>
          <a:xfrm>
            <a:off x="6183627" y="27067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94" name="Google Shape;394;p19"/>
          <p:cNvSpPr txBox="1"/>
          <p:nvPr>
            <p:ph hasCustomPrompt="1" idx="3" type="title"/>
          </p:nvPr>
        </p:nvSpPr>
        <p:spPr>
          <a:xfrm>
            <a:off x="6183642" y="23530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5" name="Google Shape;395;p19"/>
          <p:cNvSpPr txBox="1"/>
          <p:nvPr>
            <p:ph idx="4" type="subTitle"/>
          </p:nvPr>
        </p:nvSpPr>
        <p:spPr>
          <a:xfrm>
            <a:off x="6183627" y="15480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96" name="Google Shape;396;p19"/>
          <p:cNvSpPr txBox="1"/>
          <p:nvPr>
            <p:ph hasCustomPrompt="1" idx="5" type="title"/>
          </p:nvPr>
        </p:nvSpPr>
        <p:spPr>
          <a:xfrm>
            <a:off x="6183642" y="11943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7" name="Google Shape;397;p19"/>
          <p:cNvSpPr txBox="1"/>
          <p:nvPr>
            <p:ph idx="6"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 txBox="1"/>
          <p:nvPr>
            <p:ph idx="1" type="subTitle"/>
          </p:nvPr>
        </p:nvSpPr>
        <p:spPr>
          <a:xfrm>
            <a:off x="720000" y="18154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0" name="Google Shape;400;p20"/>
          <p:cNvSpPr txBox="1"/>
          <p:nvPr>
            <p:ph idx="2" type="subTitle"/>
          </p:nvPr>
        </p:nvSpPr>
        <p:spPr>
          <a:xfrm>
            <a:off x="6027286" y="18154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1" name="Google Shape;401;p20"/>
          <p:cNvSpPr txBox="1"/>
          <p:nvPr>
            <p:ph idx="3" type="subTitle"/>
          </p:nvPr>
        </p:nvSpPr>
        <p:spPr>
          <a:xfrm>
            <a:off x="720035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2" name="Google Shape;402;p20"/>
          <p:cNvSpPr txBox="1"/>
          <p:nvPr>
            <p:ph idx="4" type="subTitle"/>
          </p:nvPr>
        </p:nvSpPr>
        <p:spPr>
          <a:xfrm>
            <a:off x="6027250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3" name="Google Shape;403;p20"/>
          <p:cNvSpPr txBox="1"/>
          <p:nvPr>
            <p:ph idx="5" type="subTitle"/>
          </p:nvPr>
        </p:nvSpPr>
        <p:spPr>
          <a:xfrm>
            <a:off x="720000" y="3161582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4" name="Google Shape;404;p20"/>
          <p:cNvSpPr txBox="1"/>
          <p:nvPr>
            <p:ph idx="6" type="subTitle"/>
          </p:nvPr>
        </p:nvSpPr>
        <p:spPr>
          <a:xfrm>
            <a:off x="6027286" y="316157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5" name="Google Shape;405;p20"/>
          <p:cNvSpPr txBox="1"/>
          <p:nvPr>
            <p:ph idx="7" type="subTitle"/>
          </p:nvPr>
        </p:nvSpPr>
        <p:spPr>
          <a:xfrm>
            <a:off x="720035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6" name="Google Shape;406;p20"/>
          <p:cNvSpPr txBox="1"/>
          <p:nvPr>
            <p:ph idx="8" type="subTitle"/>
          </p:nvPr>
        </p:nvSpPr>
        <p:spPr>
          <a:xfrm>
            <a:off x="6027250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7" name="Google Shape;407;p20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flipH="1">
            <a:off x="25844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3"/>
          <p:cNvSpPr txBox="1"/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6" name="Google Shape;76;p3"/>
          <p:cNvSpPr txBox="1"/>
          <p:nvPr>
            <p:ph idx="1" type="subTitle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7" name="Google Shape;77;p3"/>
          <p:cNvSpPr txBox="1"/>
          <p:nvPr>
            <p:ph hasCustomPrompt="1" idx="2" type="title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1"/>
          <p:cNvGrpSpPr/>
          <p:nvPr/>
        </p:nvGrpSpPr>
        <p:grpSpPr>
          <a:xfrm>
            <a:off x="720050" y="0"/>
            <a:ext cx="8459250" cy="5161050"/>
            <a:chOff x="720050" y="0"/>
            <a:chExt cx="8459250" cy="5161050"/>
          </a:xfrm>
        </p:grpSpPr>
        <p:sp>
          <p:nvSpPr>
            <p:cNvPr id="410" name="Google Shape;410;p21"/>
            <p:cNvSpPr/>
            <p:nvPr/>
          </p:nvSpPr>
          <p:spPr>
            <a:xfrm>
              <a:off x="968850" y="2561050"/>
              <a:ext cx="8210450" cy="2600000"/>
            </a:xfrm>
            <a:custGeom>
              <a:rect b="b" l="l" r="r" t="t"/>
              <a:pathLst>
                <a:path extrusionOk="0" h="104000" w="328418">
                  <a:moveTo>
                    <a:pt x="0" y="7590"/>
                  </a:moveTo>
                  <a:lnTo>
                    <a:pt x="229618" y="104000"/>
                  </a:lnTo>
                  <a:lnTo>
                    <a:pt x="328418" y="0"/>
                  </a:lnTo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1" name="Google Shape;411;p21"/>
            <p:cNvSpPr/>
            <p:nvPr/>
          </p:nvSpPr>
          <p:spPr>
            <a:xfrm>
              <a:off x="720050" y="0"/>
              <a:ext cx="38451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1"/>
          <p:cNvSpPr txBox="1"/>
          <p:nvPr>
            <p:ph idx="1" type="subTitle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3" name="Google Shape;413;p21"/>
          <p:cNvSpPr txBox="1"/>
          <p:nvPr>
            <p:ph idx="2" type="subTitle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4" name="Google Shape;414;p21"/>
          <p:cNvSpPr txBox="1"/>
          <p:nvPr>
            <p:ph idx="3" type="subTitle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5" name="Google Shape;415;p21"/>
          <p:cNvSpPr txBox="1"/>
          <p:nvPr>
            <p:ph type="ctrTitle"/>
          </p:nvPr>
        </p:nvSpPr>
        <p:spPr>
          <a:xfrm>
            <a:off x="5927150" y="359450"/>
            <a:ext cx="25038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16" name="Google Shape;416;p21"/>
          <p:cNvGrpSpPr/>
          <p:nvPr/>
        </p:nvGrpSpPr>
        <p:grpSpPr>
          <a:xfrm>
            <a:off x="-90599" y="149679"/>
            <a:ext cx="627300" cy="1446850"/>
            <a:chOff x="6656382" y="-78921"/>
            <a:chExt cx="627300" cy="1446850"/>
          </a:xfrm>
        </p:grpSpPr>
        <p:sp>
          <p:nvSpPr>
            <p:cNvPr id="417" name="Google Shape;417;p21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37" name="Google Shape;437;p22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38" name="Google Shape;438;p22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39" name="Google Shape;439;p22"/>
          <p:cNvSpPr txBox="1"/>
          <p:nvPr>
            <p:ph idx="4" type="subTitle"/>
          </p:nvPr>
        </p:nvSpPr>
        <p:spPr>
          <a:xfrm>
            <a:off x="720050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0" name="Google Shape;440;p22"/>
          <p:cNvSpPr txBox="1"/>
          <p:nvPr>
            <p:ph idx="5" type="subTitle"/>
          </p:nvPr>
        </p:nvSpPr>
        <p:spPr>
          <a:xfrm>
            <a:off x="3494961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1" name="Google Shape;441;p22"/>
          <p:cNvSpPr txBox="1"/>
          <p:nvPr>
            <p:ph idx="6" type="subTitle"/>
          </p:nvPr>
        </p:nvSpPr>
        <p:spPr>
          <a:xfrm>
            <a:off x="6279602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2" name="Google Shape;442;p22"/>
          <p:cNvSpPr txBox="1"/>
          <p:nvPr>
            <p:ph idx="7" type="subTitle"/>
          </p:nvPr>
        </p:nvSpPr>
        <p:spPr>
          <a:xfrm>
            <a:off x="72005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43" name="Google Shape;443;p22"/>
          <p:cNvSpPr txBox="1"/>
          <p:nvPr>
            <p:ph idx="8" type="subTitle"/>
          </p:nvPr>
        </p:nvSpPr>
        <p:spPr>
          <a:xfrm>
            <a:off x="349496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44" name="Google Shape;444;p22"/>
          <p:cNvSpPr txBox="1"/>
          <p:nvPr>
            <p:ph idx="9" type="subTitle"/>
          </p:nvPr>
        </p:nvSpPr>
        <p:spPr>
          <a:xfrm>
            <a:off x="627960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45" name="Google Shape;445;p22"/>
          <p:cNvSpPr txBox="1"/>
          <p:nvPr>
            <p:ph idx="13" type="subTitle"/>
          </p:nvPr>
        </p:nvSpPr>
        <p:spPr>
          <a:xfrm>
            <a:off x="720050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6" name="Google Shape;446;p22"/>
          <p:cNvSpPr txBox="1"/>
          <p:nvPr>
            <p:ph idx="14" type="subTitle"/>
          </p:nvPr>
        </p:nvSpPr>
        <p:spPr>
          <a:xfrm>
            <a:off x="3494961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7" name="Google Shape;447;p22"/>
          <p:cNvSpPr txBox="1"/>
          <p:nvPr>
            <p:ph idx="15" type="subTitle"/>
          </p:nvPr>
        </p:nvSpPr>
        <p:spPr>
          <a:xfrm>
            <a:off x="6279602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8" name="Google Shape;448;p22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SECTION_HEADER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3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51" name="Google Shape;451;p23"/>
          <p:cNvSpPr txBox="1"/>
          <p:nvPr>
            <p:ph idx="1" type="subTitle"/>
          </p:nvPr>
        </p:nvSpPr>
        <p:spPr>
          <a:xfrm>
            <a:off x="1795350" y="3362050"/>
            <a:ext cx="5553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52" name="Google Shape;452;p23"/>
          <p:cNvSpPr txBox="1"/>
          <p:nvPr>
            <p:ph hasCustomPrompt="1"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23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4" name="Google Shape;454;p23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4"/>
          <p:cNvSpPr txBox="1"/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8" name="Google Shape;458;p24"/>
          <p:cNvSpPr txBox="1"/>
          <p:nvPr>
            <p:ph idx="1" type="subTitle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1" name="Google Shape;461;p25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2" name="Google Shape;462;p25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/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5" name="Google Shape;465;p26"/>
          <p:cNvSpPr txBox="1"/>
          <p:nvPr>
            <p:ph idx="1" type="subTitle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6" name="Google Shape;466;p2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MAIN_POINT_1_1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9" name="Google Shape;469;p27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70" name="Google Shape;470;p27"/>
          <p:cNvSpPr/>
          <p:nvPr/>
        </p:nvSpPr>
        <p:spPr>
          <a:xfrm>
            <a:off x="-157950" y="4137400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Google Shape;473;p28"/>
          <p:cNvSpPr txBox="1"/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474" name="Google Shape;474;p28"/>
          <p:cNvSpPr txBox="1"/>
          <p:nvPr>
            <p:ph idx="1" type="subTitle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idx="1" type="subTitle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4"/>
          <p:cNvSpPr txBox="1"/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grpSp>
        <p:nvGrpSpPr>
          <p:cNvPr id="81" name="Google Shape;81;p4"/>
          <p:cNvGrpSpPr/>
          <p:nvPr/>
        </p:nvGrpSpPr>
        <p:grpSpPr>
          <a:xfrm>
            <a:off x="720057" y="-78921"/>
            <a:ext cx="2605500" cy="1446850"/>
            <a:chOff x="310975" y="334050"/>
            <a:chExt cx="2605500" cy="1446850"/>
          </a:xfrm>
        </p:grpSpPr>
        <p:sp>
          <p:nvSpPr>
            <p:cNvPr id="82" name="Google Shape;82;p4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0" y="2451225"/>
            <a:ext cx="914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1" type="subTitle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5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48" name="Google Shape;148;p5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149" name="Google Shape;149;p5"/>
          <p:cNvGrpSpPr/>
          <p:nvPr/>
        </p:nvGrpSpPr>
        <p:grpSpPr>
          <a:xfrm>
            <a:off x="8350757" y="149679"/>
            <a:ext cx="627300" cy="1446850"/>
            <a:chOff x="6656382" y="-78921"/>
            <a:chExt cx="627300" cy="1446850"/>
          </a:xfrm>
        </p:grpSpPr>
        <p:sp>
          <p:nvSpPr>
            <p:cNvPr id="150" name="Google Shape;150;p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7"/>
          <p:cNvSpPr txBox="1"/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4" name="Google Shape;204;p7"/>
          <p:cNvSpPr txBox="1"/>
          <p:nvPr>
            <p:ph idx="1" type="subTitle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Google Shape;209;p9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10" name="Google Shape;210;p9"/>
          <p:cNvSpPr txBox="1"/>
          <p:nvPr>
            <p:ph idx="1" type="subTitle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11" name="Google Shape;211;p9"/>
          <p:cNvSpPr txBox="1"/>
          <p:nvPr>
            <p:ph hasCustomPrompt="1"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10"/>
          <p:cNvSpPr txBox="1"/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6" name="Google Shape;276;p10"/>
          <p:cNvSpPr txBox="1"/>
          <p:nvPr>
            <p:ph idx="1" type="subTitle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80" name="Google Shape;480;p3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fonts.google.com/specimen/Barlow+Semi+Condensed" TargetMode="External"/><Relationship Id="rId4" Type="http://schemas.openxmlformats.org/officeDocument/2006/relationships/hyperlink" Target="https://fonts.google.com/specimen/Roboto+Condense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XenomorphWays</a:t>
            </a:r>
            <a:endParaRPr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/>
          <p:nvPr>
            <p:ph idx="1" type="subTitle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 propulsée par un arbre de comportement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 Alex Lajeunesse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800" y="1961350"/>
            <a:ext cx="325725" cy="3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2"/>
          <p:cNvSpPr txBox="1"/>
          <p:nvPr>
            <p:ph idx="1" type="subTitle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Fais beaucoup de bruit et rend le Xenomorph très agressif.</a:t>
            </a:r>
            <a:endParaRPr/>
          </a:p>
        </p:txBody>
      </p:sp>
      <p:sp>
        <p:nvSpPr>
          <p:cNvPr id="566" name="Google Shape;566;p42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MOUVEMENTS</a:t>
            </a:r>
            <a:endParaRPr/>
          </a:p>
        </p:txBody>
      </p:sp>
      <p:sp>
        <p:nvSpPr>
          <p:cNvPr id="567" name="Google Shape;567;p42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MARCHER</a:t>
            </a:r>
            <a:endParaRPr/>
          </a:p>
        </p:txBody>
      </p:sp>
      <p:sp>
        <p:nvSpPr>
          <p:cNvPr id="568" name="Google Shape;568;p42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COURIR</a:t>
            </a:r>
            <a:endParaRPr/>
          </a:p>
        </p:txBody>
      </p:sp>
      <p:sp>
        <p:nvSpPr>
          <p:cNvPr id="569" name="Google Shape;569;p42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Bruyant, mais moins que la course. Donc, rend l’Alien moins agressif.</a:t>
            </a:r>
            <a:endParaRPr/>
          </a:p>
        </p:txBody>
      </p:sp>
      <p:pic>
        <p:nvPicPr>
          <p:cNvPr id="570" name="Google Shape;5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488" y="1961350"/>
            <a:ext cx="325725" cy="3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3"/>
          <p:cNvSpPr txBox="1"/>
          <p:nvPr>
            <p:ph idx="1" type="subTitle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Moins de chances de se faire voir, mais c’est toujours possible de se faire voir.</a:t>
            </a:r>
            <a:endParaRPr/>
          </a:p>
        </p:txBody>
      </p:sp>
      <p:sp>
        <p:nvSpPr>
          <p:cNvPr id="576" name="Google Shape;576;p43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FURTIVITÉ</a:t>
            </a:r>
            <a:endParaRPr/>
          </a:p>
        </p:txBody>
      </p:sp>
      <p:sp>
        <p:nvSpPr>
          <p:cNvPr id="577" name="Google Shape;577;p43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S’ACCROUPIR</a:t>
            </a:r>
            <a:endParaRPr/>
          </a:p>
        </p:txBody>
      </p:sp>
      <p:sp>
        <p:nvSpPr>
          <p:cNvPr id="578" name="Google Shape;578;p43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 CACHER</a:t>
            </a:r>
            <a:endParaRPr/>
          </a:p>
        </p:txBody>
      </p:sp>
      <p:sp>
        <p:nvSpPr>
          <p:cNvPr id="579" name="Google Shape;579;p43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Fais très peu de bruit et moins visible, mais pas totalement dissimulé.</a:t>
            </a:r>
            <a:endParaRPr/>
          </a:p>
        </p:txBody>
      </p:sp>
      <p:pic>
        <p:nvPicPr>
          <p:cNvPr id="580" name="Google Shape;5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788" y="1936888"/>
            <a:ext cx="325725" cy="3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475" y="1949288"/>
            <a:ext cx="325725" cy="3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 txBox="1"/>
          <p:nvPr>
            <p:ph idx="1" type="subTitle"/>
          </p:nvPr>
        </p:nvSpPr>
        <p:spPr>
          <a:xfrm>
            <a:off x="1212600" y="3078950"/>
            <a:ext cx="30621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 le Xenomorph est loin, il </a:t>
            </a:r>
            <a:r>
              <a:rPr lang="en"/>
              <a:t>s'approche</a:t>
            </a:r>
            <a:r>
              <a:rPr lang="en"/>
              <a:t>. S’il est près, il s’éloignera. Dans tous les cas, cela le rend agressif.</a:t>
            </a:r>
            <a:endParaRPr/>
          </a:p>
        </p:txBody>
      </p:sp>
      <p:sp>
        <p:nvSpPr>
          <p:cNvPr id="587" name="Google Shape;587;p44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</a:t>
            </a:r>
            <a:endParaRPr/>
          </a:p>
        </p:txBody>
      </p:sp>
      <p:sp>
        <p:nvSpPr>
          <p:cNvPr id="588" name="Google Shape;588;p44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UTILISER LE TRACEUR</a:t>
            </a:r>
            <a:endParaRPr/>
          </a:p>
        </p:txBody>
      </p:sp>
      <p:sp>
        <p:nvSpPr>
          <p:cNvPr id="589" name="Google Shape;589;p44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LANCER UN OBJET</a:t>
            </a:r>
            <a:endParaRPr/>
          </a:p>
        </p:txBody>
      </p:sp>
      <p:sp>
        <p:nvSpPr>
          <p:cNvPr id="590" name="Google Shape;590;p44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Permet de trouver la distance entre le Xenomorph et le joueur. L’Alien n’a jamais accès à cette information.</a:t>
            </a:r>
            <a:endParaRPr/>
          </a:p>
        </p:txBody>
      </p:sp>
      <p:pic>
        <p:nvPicPr>
          <p:cNvPr id="591" name="Google Shape;5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775" y="1961338"/>
            <a:ext cx="325725" cy="3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488" y="1961350"/>
            <a:ext cx="325725" cy="3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5"/>
          <p:cNvSpPr txBox="1"/>
          <p:nvPr>
            <p:ph idx="1" type="subTitle"/>
          </p:nvPr>
        </p:nvSpPr>
        <p:spPr>
          <a:xfrm>
            <a:off x="720000" y="2114550"/>
            <a:ext cx="4073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Pourquoi le Xenomorph n’est pas gentil</a:t>
            </a:r>
            <a:r>
              <a:rPr lang="en"/>
              <a:t> ?</a:t>
            </a:r>
            <a:endParaRPr/>
          </a:p>
        </p:txBody>
      </p:sp>
      <p:sp>
        <p:nvSpPr>
          <p:cNvPr id="598" name="Google Shape;598;p45"/>
          <p:cNvSpPr txBox="1"/>
          <p:nvPr>
            <p:ph type="ctrTitle"/>
          </p:nvPr>
        </p:nvSpPr>
        <p:spPr>
          <a:xfrm>
            <a:off x="720000" y="948000"/>
            <a:ext cx="31812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FONCTIONNEMENT</a:t>
            </a:r>
            <a:endParaRPr sz="3200"/>
          </a:p>
        </p:txBody>
      </p:sp>
      <p:pic>
        <p:nvPicPr>
          <p:cNvPr id="599" name="Google Shape;5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00" y="2592355"/>
            <a:ext cx="4073400" cy="165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75" y="1064050"/>
            <a:ext cx="3704325" cy="36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6"/>
          <p:cNvSpPr txBox="1"/>
          <p:nvPr>
            <p:ph type="ctrTitle"/>
          </p:nvPr>
        </p:nvSpPr>
        <p:spPr>
          <a:xfrm>
            <a:off x="720050" y="359450"/>
            <a:ext cx="3627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ARBRE DE COMPORTEMENT</a:t>
            </a:r>
            <a:endParaRPr sz="2400"/>
          </a:p>
        </p:txBody>
      </p:sp>
      <p:sp>
        <p:nvSpPr>
          <p:cNvPr id="606" name="Google Shape;606;p46"/>
          <p:cNvSpPr txBox="1"/>
          <p:nvPr>
            <p:ph idx="4294967295" type="subTitle"/>
          </p:nvPr>
        </p:nvSpPr>
        <p:spPr>
          <a:xfrm>
            <a:off x="4347651" y="2776350"/>
            <a:ext cx="3558900" cy="775800"/>
          </a:xfrm>
          <a:prstGeom prst="rect">
            <a:avLst/>
          </a:prstGeom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Séquence</a:t>
            </a:r>
            <a:br>
              <a:rPr lang="en"/>
            </a:br>
            <a:r>
              <a:rPr lang="en"/>
              <a:t>Jusqu’à ce qu’une condition retourne ‘false’</a:t>
            </a:r>
            <a:endParaRPr/>
          </a:p>
        </p:txBody>
      </p:sp>
      <p:sp>
        <p:nvSpPr>
          <p:cNvPr id="607" name="Google Shape;607;p46"/>
          <p:cNvSpPr txBox="1"/>
          <p:nvPr>
            <p:ph idx="4294967295" type="subTitle"/>
          </p:nvPr>
        </p:nvSpPr>
        <p:spPr>
          <a:xfrm>
            <a:off x="4737777" y="1657138"/>
            <a:ext cx="3168900" cy="775800"/>
          </a:xfrm>
          <a:prstGeom prst="rect">
            <a:avLst/>
          </a:prstGeom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Décorateur</a:t>
            </a:r>
            <a:br>
              <a:rPr lang="en"/>
            </a:br>
            <a:r>
              <a:rPr lang="en"/>
              <a:t>Un seul comportement sous eux</a:t>
            </a:r>
            <a:endParaRPr/>
          </a:p>
        </p:txBody>
      </p:sp>
      <p:sp>
        <p:nvSpPr>
          <p:cNvPr id="608" name="Google Shape;608;p46"/>
          <p:cNvSpPr txBox="1"/>
          <p:nvPr>
            <p:ph idx="4294967295" type="subTitle"/>
          </p:nvPr>
        </p:nvSpPr>
        <p:spPr>
          <a:xfrm>
            <a:off x="4737786" y="537950"/>
            <a:ext cx="3168900" cy="775800"/>
          </a:xfrm>
          <a:prstGeom prst="rect">
            <a:avLst/>
          </a:prstGeom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Sélecteur</a:t>
            </a:r>
            <a:b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/>
              <a:t>Choix entre différentes branches</a:t>
            </a: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8200450" y="696970"/>
            <a:ext cx="223500" cy="22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8200450" y="1968570"/>
            <a:ext cx="223500" cy="223500"/>
          </a:xfrm>
          <a:prstGeom prst="rect">
            <a:avLst/>
          </a:prstGeom>
          <a:solidFill>
            <a:srgbClr val="64768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8200450" y="3087770"/>
            <a:ext cx="223500" cy="223500"/>
          </a:xfrm>
          <a:prstGeom prst="rect">
            <a:avLst/>
          </a:prstGeom>
          <a:solidFill>
            <a:srgbClr val="1BA1E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 txBox="1"/>
          <p:nvPr>
            <p:ph idx="4294967295" type="subTitle"/>
          </p:nvPr>
        </p:nvSpPr>
        <p:spPr>
          <a:xfrm>
            <a:off x="4737770" y="3895550"/>
            <a:ext cx="3168900" cy="775800"/>
          </a:xfrm>
          <a:prstGeom prst="rect">
            <a:avLst/>
          </a:prstGeom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Feuille</a:t>
            </a:r>
            <a:br>
              <a:rPr lang="en"/>
            </a:br>
            <a:r>
              <a:rPr lang="en"/>
              <a:t>Rapporte à une action finale</a:t>
            </a: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8200450" y="4206970"/>
            <a:ext cx="223500" cy="223500"/>
          </a:xfrm>
          <a:prstGeom prst="rect">
            <a:avLst/>
          </a:prstGeom>
          <a:solidFill>
            <a:srgbClr val="60A91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8200450" y="996670"/>
            <a:ext cx="223500" cy="223500"/>
          </a:xfrm>
          <a:prstGeom prst="rect">
            <a:avLst/>
          </a:prstGeom>
          <a:solidFill>
            <a:srgbClr val="A0522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75" y="1064050"/>
            <a:ext cx="3704325" cy="36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7"/>
          <p:cNvSpPr txBox="1"/>
          <p:nvPr>
            <p:ph type="ctrTitle"/>
          </p:nvPr>
        </p:nvSpPr>
        <p:spPr>
          <a:xfrm>
            <a:off x="720050" y="359450"/>
            <a:ext cx="3627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XENOMORPH BT</a:t>
            </a:r>
            <a:endParaRPr sz="2400"/>
          </a:p>
        </p:txBody>
      </p:sp>
      <p:sp>
        <p:nvSpPr>
          <p:cNvPr id="621" name="Google Shape;621;p47"/>
          <p:cNvSpPr txBox="1"/>
          <p:nvPr>
            <p:ph idx="4294967295" type="subTitle"/>
          </p:nvPr>
        </p:nvSpPr>
        <p:spPr>
          <a:xfrm>
            <a:off x="4347651" y="2776350"/>
            <a:ext cx="3558900" cy="775800"/>
          </a:xfrm>
          <a:prstGeom prst="rect">
            <a:avLst/>
          </a:prstGeom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Réagir au son</a:t>
            </a:r>
            <a:br>
              <a:rPr lang="en"/>
            </a:br>
            <a:r>
              <a:rPr lang="en"/>
              <a:t>Aussitôt que le joueur effectue une action</a:t>
            </a:r>
            <a:endParaRPr/>
          </a:p>
        </p:txBody>
      </p:sp>
      <p:sp>
        <p:nvSpPr>
          <p:cNvPr id="622" name="Google Shape;622;p47"/>
          <p:cNvSpPr txBox="1"/>
          <p:nvPr>
            <p:ph idx="4294967295" type="subTitle"/>
          </p:nvPr>
        </p:nvSpPr>
        <p:spPr>
          <a:xfrm>
            <a:off x="4737777" y="1657138"/>
            <a:ext cx="3168900" cy="775800"/>
          </a:xfrm>
          <a:prstGeom prst="rect">
            <a:avLst/>
          </a:prstGeom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Ne rien faire</a:t>
            </a:r>
            <a:br>
              <a:rPr lang="en"/>
            </a:br>
            <a:r>
              <a:rPr lang="en"/>
              <a:t>Au lancement, lorsqu’il n’y a pas d’action</a:t>
            </a:r>
            <a:endParaRPr/>
          </a:p>
        </p:txBody>
      </p:sp>
      <p:sp>
        <p:nvSpPr>
          <p:cNvPr id="623" name="Google Shape;623;p47"/>
          <p:cNvSpPr txBox="1"/>
          <p:nvPr>
            <p:ph idx="4294967295" type="subTitle"/>
          </p:nvPr>
        </p:nvSpPr>
        <p:spPr>
          <a:xfrm>
            <a:off x="4737786" y="537950"/>
            <a:ext cx="3168900" cy="775800"/>
          </a:xfrm>
          <a:prstGeom prst="rect">
            <a:avLst/>
          </a:prstGeom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Racine</a:t>
            </a:r>
            <a:b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/>
              <a:t>Choix entre ne rien faire et réagir au son</a:t>
            </a:r>
            <a:endParaRPr/>
          </a:p>
        </p:txBody>
      </p:sp>
      <p:sp>
        <p:nvSpPr>
          <p:cNvPr id="624" name="Google Shape;624;p47"/>
          <p:cNvSpPr/>
          <p:nvPr/>
        </p:nvSpPr>
        <p:spPr>
          <a:xfrm>
            <a:off x="7966850" y="822900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400"/>
          </a:p>
        </p:txBody>
      </p:sp>
      <p:sp>
        <p:nvSpPr>
          <p:cNvPr id="625" name="Google Shape;625;p47"/>
          <p:cNvSpPr txBox="1"/>
          <p:nvPr>
            <p:ph idx="4294967295" type="subTitle"/>
          </p:nvPr>
        </p:nvSpPr>
        <p:spPr>
          <a:xfrm>
            <a:off x="4737770" y="3895550"/>
            <a:ext cx="3168900" cy="775800"/>
          </a:xfrm>
          <a:prstGeom prst="rect">
            <a:avLst/>
          </a:prstGeom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Chercher</a:t>
            </a:r>
            <a:br>
              <a:rPr lang="en"/>
            </a:br>
            <a:r>
              <a:rPr lang="en"/>
              <a:t>Chercher le joueur et le tuer s’il le trouve</a:t>
            </a: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7965950" y="1950925"/>
            <a:ext cx="458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400"/>
          </a:p>
        </p:txBody>
      </p:sp>
      <p:sp>
        <p:nvSpPr>
          <p:cNvPr id="627" name="Google Shape;627;p47"/>
          <p:cNvSpPr/>
          <p:nvPr/>
        </p:nvSpPr>
        <p:spPr>
          <a:xfrm>
            <a:off x="7965950" y="3078950"/>
            <a:ext cx="458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400"/>
          </a:p>
        </p:txBody>
      </p:sp>
      <p:sp>
        <p:nvSpPr>
          <p:cNvPr id="628" name="Google Shape;628;p47"/>
          <p:cNvSpPr/>
          <p:nvPr/>
        </p:nvSpPr>
        <p:spPr>
          <a:xfrm>
            <a:off x="7965950" y="4206975"/>
            <a:ext cx="458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2400"/>
          </a:p>
        </p:txBody>
      </p:sp>
      <p:sp>
        <p:nvSpPr>
          <p:cNvPr id="629" name="Google Shape;629;p47"/>
          <p:cNvSpPr/>
          <p:nvPr/>
        </p:nvSpPr>
        <p:spPr>
          <a:xfrm>
            <a:off x="1960575" y="1260900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1600"/>
          </a:p>
        </p:txBody>
      </p:sp>
      <p:sp>
        <p:nvSpPr>
          <p:cNvPr id="630" name="Google Shape;630;p47"/>
          <p:cNvSpPr/>
          <p:nvPr/>
        </p:nvSpPr>
        <p:spPr>
          <a:xfrm>
            <a:off x="1244850" y="1970225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1600"/>
          </a:p>
        </p:txBody>
      </p:sp>
      <p:sp>
        <p:nvSpPr>
          <p:cNvPr id="631" name="Google Shape;631;p47"/>
          <p:cNvSpPr/>
          <p:nvPr/>
        </p:nvSpPr>
        <p:spPr>
          <a:xfrm>
            <a:off x="2733175" y="1970225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1600"/>
          </a:p>
        </p:txBody>
      </p:sp>
      <p:sp>
        <p:nvSpPr>
          <p:cNvPr id="632" name="Google Shape;632;p47"/>
          <p:cNvSpPr/>
          <p:nvPr/>
        </p:nvSpPr>
        <p:spPr>
          <a:xfrm>
            <a:off x="3242450" y="2691725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8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ÉTAPES DE L’ALGORITHME</a:t>
            </a:r>
            <a:endParaRPr sz="2400"/>
          </a:p>
        </p:txBody>
      </p:sp>
      <p:cxnSp>
        <p:nvCxnSpPr>
          <p:cNvPr id="638" name="Google Shape;638;p48"/>
          <p:cNvCxnSpPr/>
          <p:nvPr/>
        </p:nvCxnSpPr>
        <p:spPr>
          <a:xfrm>
            <a:off x="725000" y="2836100"/>
            <a:ext cx="8442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639" name="Google Shape;639;p48"/>
          <p:cNvSpPr/>
          <p:nvPr/>
        </p:nvSpPr>
        <p:spPr>
          <a:xfrm>
            <a:off x="2709100" y="18580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40" name="Google Shape;640;p48"/>
          <p:cNvSpPr/>
          <p:nvPr/>
        </p:nvSpPr>
        <p:spPr>
          <a:xfrm>
            <a:off x="5923100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02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41" name="Google Shape;641;p48"/>
          <p:cNvSpPr txBox="1"/>
          <p:nvPr/>
        </p:nvSpPr>
        <p:spPr>
          <a:xfrm>
            <a:off x="1622200" y="30527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 joueur effectue une action en appuyant sur un bouton.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2" name="Google Shape;642;p48"/>
          <p:cNvSpPr txBox="1"/>
          <p:nvPr/>
        </p:nvSpPr>
        <p:spPr>
          <a:xfrm>
            <a:off x="4836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L’interface entre le joueur et le Xenomorph interprète les informations. Elle peut guider l’Alien.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43" name="Google Shape;643;p48"/>
          <p:cNvCxnSpPr>
            <a:stCxn id="639" idx="2"/>
            <a:endCxn id="641" idx="0"/>
          </p:cNvCxnSpPr>
          <p:nvPr/>
        </p:nvCxnSpPr>
        <p:spPr>
          <a:xfrm>
            <a:off x="2965000" y="2369825"/>
            <a:ext cx="0" cy="682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44" name="Google Shape;644;p48"/>
          <p:cNvCxnSpPr>
            <a:stCxn id="640" idx="0"/>
            <a:endCxn id="642" idx="2"/>
          </p:cNvCxnSpPr>
          <p:nvPr/>
        </p:nvCxnSpPr>
        <p:spPr>
          <a:xfrm rot="10800000">
            <a:off x="6179000" y="2566475"/>
            <a:ext cx="0" cy="735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9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ÉTAPES DE L’ALGORITHME (SUITE)</a:t>
            </a:r>
            <a:endParaRPr/>
          </a:p>
        </p:txBody>
      </p:sp>
      <p:cxnSp>
        <p:nvCxnSpPr>
          <p:cNvPr id="650" name="Google Shape;650;p49"/>
          <p:cNvCxnSpPr/>
          <p:nvPr/>
        </p:nvCxnSpPr>
        <p:spPr>
          <a:xfrm rot="10800000">
            <a:off x="0" y="2836100"/>
            <a:ext cx="8442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651" name="Google Shape;651;p49"/>
          <p:cNvSpPr/>
          <p:nvPr/>
        </p:nvSpPr>
        <p:spPr>
          <a:xfrm flipH="1">
            <a:off x="5923100" y="18580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04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52" name="Google Shape;652;p49"/>
          <p:cNvSpPr/>
          <p:nvPr/>
        </p:nvSpPr>
        <p:spPr>
          <a:xfrm flipH="1">
            <a:off x="2709100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03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53" name="Google Shape;653;p49"/>
          <p:cNvSpPr txBox="1"/>
          <p:nvPr/>
        </p:nvSpPr>
        <p:spPr>
          <a:xfrm flipH="1">
            <a:off x="4836200" y="30527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Cette dernière lit les informations que l’Alien a retourné, dont la description provenant du BT, et les retourne à l’utilisateur.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4" name="Google Shape;654;p49"/>
          <p:cNvSpPr txBox="1"/>
          <p:nvPr/>
        </p:nvSpPr>
        <p:spPr>
          <a:xfrm flipH="1">
            <a:off x="1622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 Xenomorph choisi l’action qu’il fera à partir de son BT selon les informations qu’il a reçu de l’interface.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55" name="Google Shape;655;p49"/>
          <p:cNvCxnSpPr>
            <a:stCxn id="651" idx="2"/>
            <a:endCxn id="653" idx="0"/>
          </p:cNvCxnSpPr>
          <p:nvPr/>
        </p:nvCxnSpPr>
        <p:spPr>
          <a:xfrm>
            <a:off x="6179000" y="2369825"/>
            <a:ext cx="0" cy="682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56" name="Google Shape;656;p49"/>
          <p:cNvCxnSpPr>
            <a:stCxn id="652" idx="0"/>
            <a:endCxn id="654" idx="2"/>
          </p:cNvCxnSpPr>
          <p:nvPr/>
        </p:nvCxnSpPr>
        <p:spPr>
          <a:xfrm rot="10800000">
            <a:off x="2965000" y="2566475"/>
            <a:ext cx="0" cy="735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0"/>
          <p:cNvSpPr txBox="1"/>
          <p:nvPr>
            <p:ph idx="1" type="subTitle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Maintenant, comment devrait-on se servir de l’arbre de comportement implémenté ?</a:t>
            </a:r>
            <a:endParaRPr/>
          </a:p>
        </p:txBody>
      </p:sp>
      <p:sp>
        <p:nvSpPr>
          <p:cNvPr id="662" name="Google Shape;662;p50"/>
          <p:cNvSpPr txBox="1"/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L’ARBRE DE COMPORTEMENT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1"/>
          <p:cNvSpPr txBox="1"/>
          <p:nvPr>
            <p:ph type="ctrTitle"/>
          </p:nvPr>
        </p:nvSpPr>
        <p:spPr>
          <a:xfrm>
            <a:off x="720050" y="359450"/>
            <a:ext cx="25008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DÉVELOPPEMENT AVEC BT</a:t>
            </a:r>
            <a:endParaRPr sz="2400"/>
          </a:p>
        </p:txBody>
      </p:sp>
      <p:cxnSp>
        <p:nvCxnSpPr>
          <p:cNvPr id="668" name="Google Shape;668;p51"/>
          <p:cNvCxnSpPr/>
          <p:nvPr/>
        </p:nvCxnSpPr>
        <p:spPr>
          <a:xfrm>
            <a:off x="725000" y="2836100"/>
            <a:ext cx="8442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669" name="Google Shape;669;p51"/>
          <p:cNvSpPr/>
          <p:nvPr/>
        </p:nvSpPr>
        <p:spPr>
          <a:xfrm>
            <a:off x="2709100" y="18580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70" name="Google Shape;670;p51"/>
          <p:cNvSpPr/>
          <p:nvPr/>
        </p:nvSpPr>
        <p:spPr>
          <a:xfrm>
            <a:off x="5923100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02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71" name="Google Shape;671;p51"/>
          <p:cNvSpPr txBox="1"/>
          <p:nvPr/>
        </p:nvSpPr>
        <p:spPr>
          <a:xfrm>
            <a:off x="1646500" y="3052625"/>
            <a:ext cx="26370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crée son arbre de comportement à partir de la classe située dans BehaviourTree.js dans la classe du “character”.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2" name="Google Shape;672;p51"/>
          <p:cNvSpPr txBox="1"/>
          <p:nvPr/>
        </p:nvSpPr>
        <p:spPr>
          <a:xfrm>
            <a:off x="4572050" y="1470875"/>
            <a:ext cx="3213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crée ensuite une ou plusieurs méthodes qui permettront à la classe de choisir son comportement au moment opportun ainsi que les propriétés nécessaires.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73" name="Google Shape;673;p51"/>
          <p:cNvCxnSpPr>
            <a:stCxn id="669" idx="2"/>
            <a:endCxn id="671" idx="0"/>
          </p:cNvCxnSpPr>
          <p:nvPr/>
        </p:nvCxnSpPr>
        <p:spPr>
          <a:xfrm>
            <a:off x="2965000" y="2369825"/>
            <a:ext cx="0" cy="682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74" name="Google Shape;674;p51"/>
          <p:cNvCxnSpPr>
            <a:stCxn id="670" idx="0"/>
            <a:endCxn id="672" idx="2"/>
          </p:cNvCxnSpPr>
          <p:nvPr/>
        </p:nvCxnSpPr>
        <p:spPr>
          <a:xfrm rot="10800000">
            <a:off x="6179000" y="2566475"/>
            <a:ext cx="0" cy="735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/>
          <p:nvPr>
            <p:ph idx="3" type="ctrTitle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</a:t>
            </a:r>
            <a:endParaRPr/>
          </a:p>
        </p:txBody>
      </p:sp>
      <p:sp>
        <p:nvSpPr>
          <p:cNvPr id="493" name="Google Shape;493;p34"/>
          <p:cNvSpPr txBox="1"/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4" name="Google Shape;494;p34"/>
          <p:cNvSpPr txBox="1"/>
          <p:nvPr>
            <p:ph idx="2" type="title"/>
          </p:nvPr>
        </p:nvSpPr>
        <p:spPr>
          <a:xfrm>
            <a:off x="7298050" y="643275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495" name="Google Shape;495;p34"/>
          <p:cNvSpPr txBox="1"/>
          <p:nvPr>
            <p:ph idx="4" type="title"/>
          </p:nvPr>
        </p:nvSpPr>
        <p:spPr>
          <a:xfrm>
            <a:off x="7298050" y="1685436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496" name="Google Shape;496;p34"/>
          <p:cNvSpPr txBox="1"/>
          <p:nvPr>
            <p:ph idx="5" type="ctrTitle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</a:t>
            </a:r>
            <a:endParaRPr/>
          </a:p>
        </p:txBody>
      </p:sp>
      <p:sp>
        <p:nvSpPr>
          <p:cNvPr id="497" name="Google Shape;497;p34"/>
          <p:cNvSpPr txBox="1"/>
          <p:nvPr>
            <p:ph idx="6" type="title"/>
          </p:nvPr>
        </p:nvSpPr>
        <p:spPr>
          <a:xfrm>
            <a:off x="7298050" y="2727590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03</a:t>
            </a:r>
            <a:endParaRPr sz="4800"/>
          </a:p>
        </p:txBody>
      </p:sp>
      <p:sp>
        <p:nvSpPr>
          <p:cNvPr id="498" name="Google Shape;498;p34"/>
          <p:cNvSpPr txBox="1"/>
          <p:nvPr>
            <p:ph idx="7" type="ctrTitle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99" name="Google Shape;499;p34"/>
          <p:cNvSpPr txBox="1"/>
          <p:nvPr>
            <p:ph idx="8" type="title"/>
          </p:nvPr>
        </p:nvSpPr>
        <p:spPr>
          <a:xfrm>
            <a:off x="7298050" y="3774175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04</a:t>
            </a:r>
            <a:endParaRPr sz="4800"/>
          </a:p>
        </p:txBody>
      </p:sp>
      <p:sp>
        <p:nvSpPr>
          <p:cNvPr id="500" name="Google Shape;500;p34"/>
          <p:cNvSpPr txBox="1"/>
          <p:nvPr>
            <p:ph idx="1" type="subTitle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la présentation</a:t>
            </a:r>
            <a:endParaRPr/>
          </a:p>
        </p:txBody>
      </p:sp>
      <p:sp>
        <p:nvSpPr>
          <p:cNvPr id="501" name="Google Shape;501;p34"/>
          <p:cNvSpPr txBox="1"/>
          <p:nvPr>
            <p:ph idx="9" type="subTitle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l’algorithme dans son ensemble</a:t>
            </a:r>
            <a:endParaRPr/>
          </a:p>
        </p:txBody>
      </p:sp>
      <p:sp>
        <p:nvSpPr>
          <p:cNvPr id="502" name="Google Shape;502;p34"/>
          <p:cNvSpPr txBox="1"/>
          <p:nvPr>
            <p:ph idx="13" type="subTitle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 choix de réalisation</a:t>
            </a:r>
            <a:endParaRPr/>
          </a:p>
        </p:txBody>
      </p:sp>
      <p:sp>
        <p:nvSpPr>
          <p:cNvPr id="503" name="Google Shape;503;p34"/>
          <p:cNvSpPr txBox="1"/>
          <p:nvPr>
            <p:ph idx="14" type="subTitle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l’application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2"/>
          <p:cNvSpPr txBox="1"/>
          <p:nvPr>
            <p:ph type="ctrTitle"/>
          </p:nvPr>
        </p:nvSpPr>
        <p:spPr>
          <a:xfrm>
            <a:off x="720050" y="359450"/>
            <a:ext cx="2685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DÉVELOPPEMENT AVEC BT</a:t>
            </a:r>
            <a:r>
              <a:rPr lang="en"/>
              <a:t> (SUITE)</a:t>
            </a:r>
            <a:endParaRPr/>
          </a:p>
        </p:txBody>
      </p:sp>
      <p:cxnSp>
        <p:nvCxnSpPr>
          <p:cNvPr id="680" name="Google Shape;680;p52"/>
          <p:cNvCxnSpPr/>
          <p:nvPr/>
        </p:nvCxnSpPr>
        <p:spPr>
          <a:xfrm rot="10800000">
            <a:off x="0" y="2836100"/>
            <a:ext cx="8442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681" name="Google Shape;681;p52"/>
          <p:cNvSpPr/>
          <p:nvPr/>
        </p:nvSpPr>
        <p:spPr>
          <a:xfrm flipH="1">
            <a:off x="5923100" y="18580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04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82" name="Google Shape;682;p52"/>
          <p:cNvSpPr/>
          <p:nvPr/>
        </p:nvSpPr>
        <p:spPr>
          <a:xfrm flipH="1">
            <a:off x="2709100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03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83" name="Google Shape;683;p52"/>
          <p:cNvSpPr txBox="1"/>
          <p:nvPr/>
        </p:nvSpPr>
        <p:spPr>
          <a:xfrm flipH="1">
            <a:off x="4836200" y="30527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implémente l’interface visuelle qui permettra au joueur d’interagir avec l’intelligence artificielle.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4" name="Google Shape;684;p52"/>
          <p:cNvSpPr txBox="1"/>
          <p:nvPr/>
        </p:nvSpPr>
        <p:spPr>
          <a:xfrm flipH="1">
            <a:off x="1622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crée sa classe qui fait interface entre le “character” et le joueur. Celle-ci peut guider l’IA à l’aide de conditions et de méthodes.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85" name="Google Shape;685;p52"/>
          <p:cNvCxnSpPr>
            <a:stCxn id="681" idx="2"/>
            <a:endCxn id="683" idx="0"/>
          </p:cNvCxnSpPr>
          <p:nvPr/>
        </p:nvCxnSpPr>
        <p:spPr>
          <a:xfrm>
            <a:off x="6179000" y="2369825"/>
            <a:ext cx="0" cy="682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86" name="Google Shape;686;p52"/>
          <p:cNvCxnSpPr>
            <a:stCxn id="682" idx="0"/>
            <a:endCxn id="684" idx="2"/>
          </p:cNvCxnSpPr>
          <p:nvPr/>
        </p:nvCxnSpPr>
        <p:spPr>
          <a:xfrm rot="10800000">
            <a:off x="2965000" y="2566475"/>
            <a:ext cx="0" cy="735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MÉTHODES DU BT</a:t>
            </a:r>
            <a:endParaRPr/>
          </a:p>
        </p:txBody>
      </p:sp>
      <p:graphicFrame>
        <p:nvGraphicFramePr>
          <p:cNvPr id="692" name="Google Shape;692;p53"/>
          <p:cNvGraphicFramePr/>
          <p:nvPr/>
        </p:nvGraphicFramePr>
        <p:xfrm>
          <a:off x="723038" y="1194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{7CBD0AF9-CB2E-4369-9996-E7E8795C5456}</a:tableStyleId>
              </a:tblPr>
              <a:tblGrid>
                <a:gridCol w="2565975"/>
                <a:gridCol w="2565975"/>
                <a:gridCol w="2565975"/>
              </a:tblGrid>
              <a:tr h="117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CreateBehaviour()</a:t>
                      </a:r>
                      <a:b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</a:br>
                      <a:r>
                        <a:rPr lang="en">
                          <a:solidFill>
                            <a:srgbClr val="F3F3F3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Créer</a:t>
                      </a:r>
                      <a:r>
                        <a:rPr lang="en">
                          <a:solidFill>
                            <a:srgbClr val="F3F3F3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 un comportement</a:t>
                      </a:r>
                      <a:endParaRPr>
                        <a:solidFill>
                          <a:srgbClr val="F3F3F3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getBehaviourByName()</a:t>
                      </a:r>
                      <a:b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</a:br>
                      <a:r>
                        <a:rPr lang="en">
                          <a:solidFill>
                            <a:srgbClr val="F3F3F3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Trouver un comportement à partir de son nom</a:t>
                      </a:r>
                      <a:endParaRPr>
                        <a:solidFill>
                          <a:srgbClr val="F3F3F3"/>
                        </a:solidFill>
                        <a:latin typeface="Barlow Semi Condensed SemiBold"/>
                        <a:ea typeface="Barlow Semi Condensed SemiBold"/>
                        <a:cs typeface="Barlow Semi Condensed SemiBold"/>
                        <a:sym typeface="Barlow Semi Condensed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getBehaviourById()</a:t>
                      </a:r>
                      <a:b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</a:br>
                      <a:r>
                        <a:rPr lang="en">
                          <a:solidFill>
                            <a:srgbClr val="F3F3F3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Trouver un comportement à partir de son identifiant</a:t>
                      </a:r>
                      <a:endParaRPr>
                        <a:solidFill>
                          <a:srgbClr val="F3F3F3"/>
                        </a:solidFill>
                        <a:latin typeface="Barlow Semi Condensed SemiBold"/>
                        <a:ea typeface="Barlow Semi Condensed SemiBold"/>
                        <a:cs typeface="Barlow Semi Condensed SemiBold"/>
                        <a:sym typeface="Barlow Semi Condensed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17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getChildrenByName()</a:t>
                      </a:r>
                      <a:b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</a:br>
                      <a:r>
                        <a:rPr lang="en">
                          <a:solidFill>
                            <a:srgbClr val="F3F3F3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Trouver les enfants directs d’un comportement avec son nom</a:t>
                      </a:r>
                      <a:endParaRPr>
                        <a:solidFill>
                          <a:srgbClr val="F3F3F3"/>
                        </a:solidFill>
                        <a:latin typeface="Barlow Semi Condensed SemiBold"/>
                        <a:ea typeface="Barlow Semi Condensed SemiBold"/>
                        <a:cs typeface="Barlow Semi Condensed SemiBold"/>
                        <a:sym typeface="Barlow Semi Condensed SemiBold"/>
                      </a:endParaRPr>
                    </a:p>
                  </a:txBody>
                  <a:tcPr marT="144000" marB="0" marR="91425" marL="91425" anchor="ctr">
                    <a:lnL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getChildrenById()</a:t>
                      </a:r>
                      <a:b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</a:br>
                      <a:r>
                        <a:rPr lang="en">
                          <a:solidFill>
                            <a:schemeClr val="accent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Trouver les enfants directs d’un comportement avec son identifiant</a:t>
                      </a:r>
                      <a:endParaRPr>
                        <a:solidFill>
                          <a:srgbClr val="F3F3F3"/>
                        </a:solidFill>
                        <a:latin typeface="Barlow Semi Condensed SemiBold"/>
                        <a:ea typeface="Barlow Semi Condensed SemiBold"/>
                        <a:cs typeface="Barlow Semi Condensed SemiBold"/>
                        <a:sym typeface="Barlow Semi Condensed SemiBold"/>
                      </a:endParaRPr>
                    </a:p>
                  </a:txBody>
                  <a:tcPr marT="144000" marB="0" marR="91425" marL="91425" anchor="ctr">
                    <a:lnL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getNthChild()</a:t>
                      </a:r>
                      <a:b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</a:br>
                      <a:r>
                        <a:rPr lang="en">
                          <a:solidFill>
                            <a:srgbClr val="F3F3F3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Obtenir l’enfant d’un parent selon sa position dans l’ordre des identifiants</a:t>
                      </a:r>
                      <a:endParaRPr>
                        <a:solidFill>
                          <a:srgbClr val="F3F3F3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44000" marB="0" marR="91425" marL="91425" anchor="ctr">
                    <a:lnL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17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getLastBehaviour()</a:t>
                      </a:r>
                      <a:b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</a:br>
                      <a:r>
                        <a:rPr lang="en">
                          <a:solidFill>
                            <a:srgbClr val="F3F3F3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Obtenir le dernier comportement (ou parent) sélectionné</a:t>
                      </a:r>
                      <a:endParaRPr>
                        <a:solidFill>
                          <a:srgbClr val="F3F3F3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44000" marB="0" marR="91425" marL="91425" anchor="ctr">
                    <a:lnL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getBehaviourTypeByName()</a:t>
                      </a:r>
                      <a:b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</a:br>
                      <a:r>
                        <a:rPr lang="en">
                          <a:solidFill>
                            <a:schemeClr val="accent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Obtenir le type du comportement ayant le nom demandé</a:t>
                      </a:r>
                      <a:endParaRPr>
                        <a:solidFill>
                          <a:srgbClr val="F3F3F3"/>
                        </a:solidFill>
                        <a:latin typeface="Barlow Semi Condensed SemiBold"/>
                        <a:ea typeface="Barlow Semi Condensed SemiBold"/>
                        <a:cs typeface="Barlow Semi Condensed SemiBold"/>
                        <a:sym typeface="Barlow Semi Condensed SemiBold"/>
                      </a:endParaRPr>
                    </a:p>
                  </a:txBody>
                  <a:tcPr marT="144000" marB="0" marR="91425" marL="91425" anchor="ctr">
                    <a:lnL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getBehaviourTypeById()</a:t>
                      </a:r>
                      <a:br>
                        <a:rPr lang="en">
                          <a:solidFill>
                            <a:srgbClr val="F3F3F3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</a:br>
                      <a:r>
                        <a:rPr lang="en">
                          <a:solidFill>
                            <a:schemeClr val="accent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Obtenir le type du comportement ayant l’identifiant demandé</a:t>
                      </a:r>
                      <a:endParaRPr>
                        <a:solidFill>
                          <a:srgbClr val="F3F3F3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44000" marB="0" marR="91425" marL="91425" anchor="ctr">
                    <a:lnL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"/>
          <p:cNvSpPr/>
          <p:nvPr/>
        </p:nvSpPr>
        <p:spPr>
          <a:xfrm>
            <a:off x="5550600" y="1594175"/>
            <a:ext cx="3593100" cy="320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4"/>
          <p:cNvSpPr txBox="1"/>
          <p:nvPr/>
        </p:nvSpPr>
        <p:spPr>
          <a:xfrm>
            <a:off x="6127200" y="2958125"/>
            <a:ext cx="2439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</a:t>
            </a:r>
            <a:b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Identifiant du comportement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PARENTID</a:t>
            </a:r>
            <a:b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Identifiant du parent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TYPE</a:t>
            </a:r>
            <a:b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Type de comportement</a:t>
            </a:r>
            <a:b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(Sélecteur, séquence, feuille, etc.)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NAME</a:t>
            </a:r>
            <a:b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 nom du comportement</a:t>
            </a:r>
            <a:b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Utilisé dans la recherche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DESCRIPTION</a:t>
            </a:r>
            <a:br>
              <a:rPr b="1" lang="en" sz="1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description du comportement</a:t>
            </a:r>
            <a:b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Utilisé pour l’affichage (“feedback”)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99" name="Google Shape;699;p54"/>
          <p:cNvSpPr txBox="1"/>
          <p:nvPr>
            <p:ph type="ctrTitle"/>
          </p:nvPr>
        </p:nvSpPr>
        <p:spPr>
          <a:xfrm>
            <a:off x="720050" y="359450"/>
            <a:ext cx="77028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PROPRIÉTÉS D’UN COMPORTEMENT</a:t>
            </a:r>
            <a:endParaRPr/>
          </a:p>
        </p:txBody>
      </p:sp>
      <p:pic>
        <p:nvPicPr>
          <p:cNvPr id="700" name="Google Shape;7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75" y="1594175"/>
            <a:ext cx="47625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>
            <p:ph type="title"/>
          </p:nvPr>
        </p:nvSpPr>
        <p:spPr>
          <a:xfrm>
            <a:off x="2912675" y="27271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</a:t>
            </a:r>
            <a:r>
              <a:rPr lang="en">
                <a:solidFill>
                  <a:srgbClr val="434343"/>
                </a:solidFill>
              </a:rPr>
              <a:t>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06" name="Google Shape;706;p55"/>
          <p:cNvSpPr txBox="1"/>
          <p:nvPr/>
        </p:nvSpPr>
        <p:spPr>
          <a:xfrm>
            <a:off x="5632500" y="4466000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Please keep this slide for attribution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07" name="Google Shape;7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150" y="304800"/>
            <a:ext cx="3229834" cy="24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6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6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Barlow Semi Condensed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https://fonts.google.com/specimen/Barlow+Semi+Condensed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Roboto Condensed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https://fonts.google.com/specimen/Roboto+Condensed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5" name="Google Shape;715;p56"/>
          <p:cNvGrpSpPr/>
          <p:nvPr/>
        </p:nvGrpSpPr>
        <p:grpSpPr>
          <a:xfrm>
            <a:off x="2052638" y="3498875"/>
            <a:ext cx="3976875" cy="754200"/>
            <a:chOff x="2052655" y="3498875"/>
            <a:chExt cx="3976875" cy="754200"/>
          </a:xfrm>
        </p:grpSpPr>
        <p:sp>
          <p:nvSpPr>
            <p:cNvPr id="716" name="Google Shape;716;p56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6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#666666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721" name="Google Shape;721;p56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#999999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722" name="Google Shape;722;p56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#cccccc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723" name="Google Shape;723;p56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3F3F3"/>
                  </a:solidFill>
                </a:rPr>
                <a:t>#434343</a:t>
              </a:r>
              <a:endParaRPr sz="1000">
                <a:solidFill>
                  <a:srgbClr val="F3F3F3"/>
                </a:solidFill>
              </a:endParaRPr>
            </a:p>
          </p:txBody>
        </p:sp>
      </p:grpSp>
      <p:grpSp>
        <p:nvGrpSpPr>
          <p:cNvPr id="724" name="Google Shape;724;p56"/>
          <p:cNvGrpSpPr/>
          <p:nvPr/>
        </p:nvGrpSpPr>
        <p:grpSpPr>
          <a:xfrm>
            <a:off x="6299952" y="3498875"/>
            <a:ext cx="791411" cy="754200"/>
            <a:chOff x="5238120" y="3498875"/>
            <a:chExt cx="791411" cy="754200"/>
          </a:xfrm>
        </p:grpSpPr>
        <p:sp>
          <p:nvSpPr>
            <p:cNvPr id="725" name="Google Shape;725;p56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6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#f3f3f3</a:t>
              </a:r>
              <a:endParaRPr sz="1000">
                <a:solidFill>
                  <a:srgbClr val="434343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9" name="Google Shape;509;p35"/>
          <p:cNvSpPr txBox="1"/>
          <p:nvPr>
            <p:ph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0" name="Google Shape;510;p35"/>
          <p:cNvSpPr txBox="1"/>
          <p:nvPr>
            <p:ph idx="1" type="subTitle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Qu’est-ce que XenomorphWays ?</a:t>
            </a:r>
            <a:endParaRPr/>
          </a:p>
        </p:txBody>
      </p:sp>
      <p:pic>
        <p:nvPicPr>
          <p:cNvPr id="511" name="Google Shape;511;p35"/>
          <p:cNvPicPr preferRelativeResize="0"/>
          <p:nvPr/>
        </p:nvPicPr>
        <p:blipFill rotWithShape="1">
          <a:blip r:embed="rId3">
            <a:alphaModFix/>
          </a:blip>
          <a:srcRect b="0" l="69330" r="3402" t="0"/>
          <a:stretch/>
        </p:blipFill>
        <p:spPr>
          <a:xfrm>
            <a:off x="6697975" y="0"/>
            <a:ext cx="24460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 txBox="1"/>
          <p:nvPr>
            <p:ph type="ctrTitle"/>
          </p:nvPr>
        </p:nvSpPr>
        <p:spPr>
          <a:xfrm>
            <a:off x="720000" y="524400"/>
            <a:ext cx="3304200" cy="15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517" name="Google Shape;517;p36"/>
          <p:cNvSpPr txBox="1"/>
          <p:nvPr>
            <p:ph idx="1" type="subTitle"/>
          </p:nvPr>
        </p:nvSpPr>
        <p:spPr>
          <a:xfrm>
            <a:off x="720000" y="2218800"/>
            <a:ext cx="31818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 textuel dans lequel le joueur doit survivre à la créature.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Chaque bouton peuvent déclencher une interaction avec l’Alien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Projet React utilisant une implémentation originale d’un arbre de comportement.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Inspiré du jeu Alien: Isolation sorti en 2014.</a:t>
            </a:r>
            <a:endParaRPr/>
          </a:p>
        </p:txBody>
      </p:sp>
      <p:pic>
        <p:nvPicPr>
          <p:cNvPr id="518" name="Google Shape;518;p36"/>
          <p:cNvPicPr preferRelativeResize="0"/>
          <p:nvPr/>
        </p:nvPicPr>
        <p:blipFill rotWithShape="1">
          <a:blip r:embed="rId3">
            <a:alphaModFix/>
          </a:blip>
          <a:srcRect b="0" l="29581" r="28917" t="7304"/>
          <a:stretch/>
        </p:blipFill>
        <p:spPr>
          <a:xfrm>
            <a:off x="4962925" y="0"/>
            <a:ext cx="4181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7"/>
          <p:cNvSpPr txBox="1"/>
          <p:nvPr>
            <p:ph type="ctrTitle"/>
          </p:nvPr>
        </p:nvSpPr>
        <p:spPr>
          <a:xfrm>
            <a:off x="720000" y="753000"/>
            <a:ext cx="3304200" cy="15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Alien: Isolation</a:t>
            </a:r>
            <a:endParaRPr/>
          </a:p>
        </p:txBody>
      </p:sp>
      <p:sp>
        <p:nvSpPr>
          <p:cNvPr id="524" name="Google Shape;524;p37"/>
          <p:cNvSpPr txBox="1"/>
          <p:nvPr>
            <p:ph idx="1" type="subTitle"/>
          </p:nvPr>
        </p:nvSpPr>
        <p:spPr>
          <a:xfrm>
            <a:off x="720000" y="2447400"/>
            <a:ext cx="31818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Vous incarnez la fille d’Ellen Ripley et vous devez vous sauver de la Sevastopol Station qui est en train de tomber en ruines.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Une créature apportée par l’équipage ayant trouvé la boîte noire du Nostromo cause des problèmes majeurs sur la station.</a:t>
            </a:r>
            <a:endParaRPr/>
          </a:p>
        </p:txBody>
      </p:sp>
      <p:pic>
        <p:nvPicPr>
          <p:cNvPr id="525" name="Google Shape;525;p37"/>
          <p:cNvPicPr preferRelativeResize="0"/>
          <p:nvPr/>
        </p:nvPicPr>
        <p:blipFill rotWithShape="1">
          <a:blip r:embed="rId3">
            <a:alphaModFix/>
          </a:blip>
          <a:srcRect b="0" l="44568" r="10014" t="0"/>
          <a:stretch/>
        </p:blipFill>
        <p:spPr>
          <a:xfrm>
            <a:off x="4991025" y="0"/>
            <a:ext cx="41529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8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</a:t>
            </a:r>
            <a:endParaRPr/>
          </a:p>
        </p:txBody>
      </p:sp>
      <p:sp>
        <p:nvSpPr>
          <p:cNvPr id="531" name="Google Shape;531;p38"/>
          <p:cNvSpPr txBox="1"/>
          <p:nvPr>
            <p:ph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2" name="Google Shape;532;p38"/>
          <p:cNvSpPr txBox="1"/>
          <p:nvPr>
            <p:ph idx="1" type="subTitle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 un BT en React</a:t>
            </a:r>
            <a:r>
              <a:rPr lang="en"/>
              <a:t> ?</a:t>
            </a:r>
            <a:endParaRPr/>
          </a:p>
        </p:txBody>
      </p:sp>
      <p:pic>
        <p:nvPicPr>
          <p:cNvPr id="533" name="Google Shape;533;p38"/>
          <p:cNvPicPr preferRelativeResize="0"/>
          <p:nvPr/>
        </p:nvPicPr>
        <p:blipFill rotWithShape="1">
          <a:blip r:embed="rId3">
            <a:alphaModFix/>
          </a:blip>
          <a:srcRect b="0" l="69330" r="3402" t="0"/>
          <a:stretch/>
        </p:blipFill>
        <p:spPr>
          <a:xfrm>
            <a:off x="6697975" y="0"/>
            <a:ext cx="24460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9"/>
          <p:cNvSpPr/>
          <p:nvPr/>
        </p:nvSpPr>
        <p:spPr>
          <a:xfrm>
            <a:off x="715350" y="2223725"/>
            <a:ext cx="7713300" cy="398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39" name="Google Shape;539;p39"/>
          <p:cNvSpPr txBox="1"/>
          <p:nvPr>
            <p:ph idx="7" type="subTitle"/>
          </p:nvPr>
        </p:nvSpPr>
        <p:spPr>
          <a:xfrm>
            <a:off x="720050" y="2621837"/>
            <a:ext cx="2154000" cy="7548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Défi à relever</a:t>
            </a:r>
            <a:b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/>
              <a:t>F</a:t>
            </a:r>
            <a:r>
              <a:rPr lang="en"/>
              <a:t>aire un BT dans une technologie qui n’est pas orientée vers le jeu</a:t>
            </a:r>
            <a:endParaRPr/>
          </a:p>
        </p:txBody>
      </p:sp>
      <p:sp>
        <p:nvSpPr>
          <p:cNvPr id="540" name="Google Shape;540;p39"/>
          <p:cNvSpPr txBox="1"/>
          <p:nvPr>
            <p:ph idx="8" type="subTitle"/>
          </p:nvPr>
        </p:nvSpPr>
        <p:spPr>
          <a:xfrm>
            <a:off x="3494960" y="2621837"/>
            <a:ext cx="2154000" cy="7548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Quête d’originalité</a:t>
            </a:r>
            <a:br>
              <a:rPr lang="en"/>
            </a:br>
            <a:r>
              <a:rPr lang="en"/>
              <a:t>Création d’un jeu textuel inspiré d’un jeu “Survival horror”</a:t>
            </a:r>
            <a:endParaRPr/>
          </a:p>
        </p:txBody>
      </p:sp>
      <p:sp>
        <p:nvSpPr>
          <p:cNvPr id="541" name="Google Shape;541;p39"/>
          <p:cNvSpPr txBox="1"/>
          <p:nvPr>
            <p:ph idx="9" type="subTitle"/>
          </p:nvPr>
        </p:nvSpPr>
        <p:spPr>
          <a:xfrm>
            <a:off x="6279600" y="2621837"/>
            <a:ext cx="2154000" cy="7548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Pourquoi pas ?</a:t>
            </a:r>
            <a:br>
              <a:rPr lang="en"/>
            </a:br>
            <a:r>
              <a:rPr lang="en"/>
              <a:t>Faire un arbre de comportement en React, c’est drôle !</a:t>
            </a:r>
            <a:endParaRPr/>
          </a:p>
        </p:txBody>
      </p:sp>
      <p:sp>
        <p:nvSpPr>
          <p:cNvPr id="542" name="Google Shape;542;p39"/>
          <p:cNvSpPr txBox="1"/>
          <p:nvPr>
            <p:ph idx="13" type="subTitle"/>
          </p:nvPr>
        </p:nvSpPr>
        <p:spPr>
          <a:xfrm>
            <a:off x="720050" y="2186213"/>
            <a:ext cx="2154000" cy="4731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43" name="Google Shape;543;p39"/>
          <p:cNvSpPr txBox="1"/>
          <p:nvPr>
            <p:ph idx="14" type="subTitle"/>
          </p:nvPr>
        </p:nvSpPr>
        <p:spPr>
          <a:xfrm>
            <a:off x="3494961" y="2186213"/>
            <a:ext cx="2154000" cy="4731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44" name="Google Shape;544;p39"/>
          <p:cNvSpPr txBox="1"/>
          <p:nvPr>
            <p:ph idx="15" type="subTitle"/>
          </p:nvPr>
        </p:nvSpPr>
        <p:spPr>
          <a:xfrm>
            <a:off x="6279602" y="2186213"/>
            <a:ext cx="2154000" cy="4731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45" name="Google Shape;545;p39"/>
          <p:cNvSpPr txBox="1"/>
          <p:nvPr>
            <p:ph type="ctrTitle"/>
          </p:nvPr>
        </p:nvSpPr>
        <p:spPr>
          <a:xfrm>
            <a:off x="720050" y="359450"/>
            <a:ext cx="3597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 d’un arbre de comportement en React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0"/>
          <p:cNvPicPr preferRelativeResize="0"/>
          <p:nvPr/>
        </p:nvPicPr>
        <p:blipFill rotWithShape="1">
          <a:blip r:embed="rId4">
            <a:alphaModFix/>
          </a:blip>
          <a:srcRect b="0" l="3881" r="5209" t="715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1" name="Google Shape;551;p40"/>
          <p:cNvSpPr txBox="1"/>
          <p:nvPr>
            <p:ph type="title"/>
          </p:nvPr>
        </p:nvSpPr>
        <p:spPr>
          <a:xfrm>
            <a:off x="1354950" y="243650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QUELQU’UN A MÊME EU L’IDÉE AVANT MOI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1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</a:t>
            </a:r>
            <a:endParaRPr/>
          </a:p>
        </p:txBody>
      </p:sp>
      <p:sp>
        <p:nvSpPr>
          <p:cNvPr id="557" name="Google Shape;557;p41"/>
          <p:cNvSpPr txBox="1"/>
          <p:nvPr>
            <p:ph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8" name="Google Shape;558;p41"/>
          <p:cNvSpPr txBox="1"/>
          <p:nvPr>
            <p:ph idx="1" type="subTitle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ça marche, tout ça</a:t>
            </a:r>
            <a:r>
              <a:rPr lang="en"/>
              <a:t> ?</a:t>
            </a:r>
            <a:endParaRPr/>
          </a:p>
        </p:txBody>
      </p:sp>
      <p:pic>
        <p:nvPicPr>
          <p:cNvPr id="559" name="Google Shape;559;p41"/>
          <p:cNvPicPr preferRelativeResize="0"/>
          <p:nvPr/>
        </p:nvPicPr>
        <p:blipFill rotWithShape="1">
          <a:blip r:embed="rId3">
            <a:alphaModFix/>
          </a:blip>
          <a:srcRect b="0" l="69330" r="3402" t="0"/>
          <a:stretch/>
        </p:blipFill>
        <p:spPr>
          <a:xfrm>
            <a:off x="6697975" y="0"/>
            <a:ext cx="24460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